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  <p:sldMasterId id="2147483662" r:id="rId3"/>
  </p:sldMasterIdLst>
  <p:notesMasterIdLst>
    <p:notesMasterId r:id="rId9"/>
  </p:notesMasterIdLst>
  <p:sldIdLst>
    <p:sldId id="372" r:id="rId4"/>
    <p:sldId id="272" r:id="rId5"/>
    <p:sldId id="373" r:id="rId6"/>
    <p:sldId id="374" r:id="rId7"/>
    <p:sldId id="375" r:id="rId8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0431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221" autoAdjust="0"/>
    <p:restoredTop sz="94660"/>
  </p:normalViewPr>
  <p:slideViewPr>
    <p:cSldViewPr snapToGrid="0">
      <p:cViewPr varScale="1">
        <p:scale>
          <a:sx n="85" d="100"/>
          <a:sy n="85" d="100"/>
        </p:scale>
        <p:origin x="216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2" d="100"/>
          <a:sy n="102" d="100"/>
        </p:scale>
        <p:origin x="352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/Relationships>
</file>

<file path=ppt/media/image1.wmf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07AC1-9939-437C-BD47-7F1AD0848EBD}" type="datetimeFigureOut">
              <a:rPr lang="en-US" smtClean="0"/>
              <a:t>3/30/2023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0C381-ABA6-4473-AFE2-DFF0A0CF4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06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2"/>
            <a:ext cx="12192000" cy="685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89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04951"/>
            <a:ext cx="5384800" cy="4725988"/>
          </a:xfrm>
        </p:spPr>
        <p:txBody>
          <a:bodyPr/>
          <a:lstStyle>
            <a:lvl1pPr>
              <a:defRPr sz="2902"/>
            </a:lvl1pPr>
            <a:lvl2pPr>
              <a:defRPr sz="2448"/>
            </a:lvl2pPr>
            <a:lvl3pPr>
              <a:defRPr sz="2086"/>
            </a:lvl3pPr>
            <a:lvl4pPr>
              <a:defRPr sz="1904"/>
            </a:lvl4pPr>
            <a:lvl5pPr>
              <a:defRPr sz="1904"/>
            </a:lvl5pPr>
            <a:lvl6pPr>
              <a:defRPr sz="1904"/>
            </a:lvl6pPr>
            <a:lvl7pPr>
              <a:defRPr sz="1904"/>
            </a:lvl7pPr>
            <a:lvl8pPr>
              <a:defRPr sz="1904"/>
            </a:lvl8pPr>
            <a:lvl9pPr>
              <a:defRPr sz="190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504951"/>
            <a:ext cx="5384800" cy="4725988"/>
          </a:xfrm>
        </p:spPr>
        <p:txBody>
          <a:bodyPr/>
          <a:lstStyle>
            <a:lvl1pPr>
              <a:defRPr sz="2902"/>
            </a:lvl1pPr>
            <a:lvl2pPr>
              <a:defRPr sz="2448"/>
            </a:lvl2pPr>
            <a:lvl3pPr>
              <a:defRPr sz="2086"/>
            </a:lvl3pPr>
            <a:lvl4pPr>
              <a:defRPr sz="1904"/>
            </a:lvl4pPr>
            <a:lvl5pPr>
              <a:defRPr sz="1904"/>
            </a:lvl5pPr>
            <a:lvl6pPr>
              <a:defRPr sz="1904"/>
            </a:lvl6pPr>
            <a:lvl7pPr>
              <a:defRPr sz="1904"/>
            </a:lvl7pPr>
            <a:lvl8pPr>
              <a:defRPr sz="1904"/>
            </a:lvl8pPr>
            <a:lvl9pPr>
              <a:defRPr sz="190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58489C-B04C-49B3-BD1B-86AEA6365C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53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4" y="1535116"/>
            <a:ext cx="5386917" cy="639762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72922" indent="0">
              <a:buNone/>
              <a:defRPr sz="2086" b="1"/>
            </a:lvl2pPr>
            <a:lvl3pPr marL="945842" indent="0">
              <a:buNone/>
              <a:defRPr sz="1904" b="1"/>
            </a:lvl3pPr>
            <a:lvl4pPr marL="1418763" indent="0">
              <a:buNone/>
              <a:defRPr sz="1632" b="1"/>
            </a:lvl4pPr>
            <a:lvl5pPr marL="1891685" indent="0">
              <a:buNone/>
              <a:defRPr sz="1632" b="1"/>
            </a:lvl5pPr>
            <a:lvl6pPr marL="2364605" indent="0">
              <a:buNone/>
              <a:defRPr sz="1632" b="1"/>
            </a:lvl6pPr>
            <a:lvl7pPr marL="2837527" indent="0">
              <a:buNone/>
              <a:defRPr sz="1632" b="1"/>
            </a:lvl7pPr>
            <a:lvl8pPr marL="3310448" indent="0">
              <a:buNone/>
              <a:defRPr sz="1632" b="1"/>
            </a:lvl8pPr>
            <a:lvl9pPr marL="3783368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4" y="2174878"/>
            <a:ext cx="5386917" cy="3951288"/>
          </a:xfrm>
        </p:spPr>
        <p:txBody>
          <a:bodyPr/>
          <a:lstStyle>
            <a:lvl1pPr>
              <a:defRPr sz="2448"/>
            </a:lvl1pPr>
            <a:lvl2pPr>
              <a:defRPr sz="2086"/>
            </a:lvl2pPr>
            <a:lvl3pPr>
              <a:defRPr sz="1904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1" y="1535116"/>
            <a:ext cx="5389033" cy="639762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72922" indent="0">
              <a:buNone/>
              <a:defRPr sz="2086" b="1"/>
            </a:lvl2pPr>
            <a:lvl3pPr marL="945842" indent="0">
              <a:buNone/>
              <a:defRPr sz="1904" b="1"/>
            </a:lvl3pPr>
            <a:lvl4pPr marL="1418763" indent="0">
              <a:buNone/>
              <a:defRPr sz="1632" b="1"/>
            </a:lvl4pPr>
            <a:lvl5pPr marL="1891685" indent="0">
              <a:buNone/>
              <a:defRPr sz="1632" b="1"/>
            </a:lvl5pPr>
            <a:lvl6pPr marL="2364605" indent="0">
              <a:buNone/>
              <a:defRPr sz="1632" b="1"/>
            </a:lvl6pPr>
            <a:lvl7pPr marL="2837527" indent="0">
              <a:buNone/>
              <a:defRPr sz="1632" b="1"/>
            </a:lvl7pPr>
            <a:lvl8pPr marL="3310448" indent="0">
              <a:buNone/>
              <a:defRPr sz="1632" b="1"/>
            </a:lvl8pPr>
            <a:lvl9pPr marL="3783368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1" y="2174878"/>
            <a:ext cx="5389033" cy="3951288"/>
          </a:xfrm>
        </p:spPr>
        <p:txBody>
          <a:bodyPr/>
          <a:lstStyle>
            <a:lvl1pPr>
              <a:defRPr sz="2448"/>
            </a:lvl1pPr>
            <a:lvl2pPr>
              <a:defRPr sz="2086"/>
            </a:lvl2pPr>
            <a:lvl3pPr>
              <a:defRPr sz="1904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8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2C018-39AA-4536-B2BD-CD63775F3B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1074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0FAC22-DC34-4154-A9C6-8B9D83CC91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952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B8CAEA-8596-42C3-A439-C74A938676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9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52"/>
            <a:ext cx="4011084" cy="1162050"/>
          </a:xfrm>
        </p:spPr>
        <p:txBody>
          <a:bodyPr anchor="b"/>
          <a:lstStyle>
            <a:lvl1pPr algn="l">
              <a:defRPr sz="208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355"/>
            </a:lvl1pPr>
            <a:lvl2pPr>
              <a:defRPr sz="2902"/>
            </a:lvl2pPr>
            <a:lvl3pPr>
              <a:defRPr sz="2448"/>
            </a:lvl3pPr>
            <a:lvl4pPr>
              <a:defRPr sz="2086"/>
            </a:lvl4pPr>
            <a:lvl5pPr>
              <a:defRPr sz="2086"/>
            </a:lvl5pPr>
            <a:lvl6pPr>
              <a:defRPr sz="2086"/>
            </a:lvl6pPr>
            <a:lvl7pPr>
              <a:defRPr sz="2086"/>
            </a:lvl7pPr>
            <a:lvl8pPr>
              <a:defRPr sz="2086"/>
            </a:lvl8pPr>
            <a:lvl9pPr>
              <a:defRPr sz="20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1"/>
            <a:ext cx="4011084" cy="4691063"/>
          </a:xfrm>
        </p:spPr>
        <p:txBody>
          <a:bodyPr/>
          <a:lstStyle>
            <a:lvl1pPr marL="0" indent="0">
              <a:buNone/>
              <a:defRPr sz="1451"/>
            </a:lvl1pPr>
            <a:lvl2pPr marL="472922" indent="0">
              <a:buNone/>
              <a:defRPr sz="1270"/>
            </a:lvl2pPr>
            <a:lvl3pPr marL="945842" indent="0">
              <a:buNone/>
              <a:defRPr sz="997"/>
            </a:lvl3pPr>
            <a:lvl4pPr marL="1418763" indent="0">
              <a:buNone/>
              <a:defRPr sz="907"/>
            </a:lvl4pPr>
            <a:lvl5pPr marL="1891685" indent="0">
              <a:buNone/>
              <a:defRPr sz="907"/>
            </a:lvl5pPr>
            <a:lvl6pPr marL="2364605" indent="0">
              <a:buNone/>
              <a:defRPr sz="907"/>
            </a:lvl6pPr>
            <a:lvl7pPr marL="2837527" indent="0">
              <a:buNone/>
              <a:defRPr sz="907"/>
            </a:lvl7pPr>
            <a:lvl8pPr marL="3310448" indent="0">
              <a:buNone/>
              <a:defRPr sz="907"/>
            </a:lvl8pPr>
            <a:lvl9pPr marL="3783368" indent="0">
              <a:buNone/>
              <a:defRPr sz="9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4114A5-0728-4E4A-A6CC-57932DF997C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854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8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355"/>
            </a:lvl1pPr>
            <a:lvl2pPr marL="472922" indent="0">
              <a:buNone/>
              <a:defRPr sz="2902"/>
            </a:lvl2pPr>
            <a:lvl3pPr marL="945842" indent="0">
              <a:buNone/>
              <a:defRPr sz="2448"/>
            </a:lvl3pPr>
            <a:lvl4pPr marL="1418763" indent="0">
              <a:buNone/>
              <a:defRPr sz="2086"/>
            </a:lvl4pPr>
            <a:lvl5pPr marL="1891685" indent="0">
              <a:buNone/>
              <a:defRPr sz="2086"/>
            </a:lvl5pPr>
            <a:lvl6pPr marL="2364605" indent="0">
              <a:buNone/>
              <a:defRPr sz="2086"/>
            </a:lvl6pPr>
            <a:lvl7pPr marL="2837527" indent="0">
              <a:buNone/>
              <a:defRPr sz="2086"/>
            </a:lvl7pPr>
            <a:lvl8pPr marL="3310448" indent="0">
              <a:buNone/>
              <a:defRPr sz="2086"/>
            </a:lvl8pPr>
            <a:lvl9pPr marL="3783368" indent="0">
              <a:buNone/>
              <a:defRPr sz="2086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51"/>
            </a:lvl1pPr>
            <a:lvl2pPr marL="472922" indent="0">
              <a:buNone/>
              <a:defRPr sz="1270"/>
            </a:lvl2pPr>
            <a:lvl3pPr marL="945842" indent="0">
              <a:buNone/>
              <a:defRPr sz="997"/>
            </a:lvl3pPr>
            <a:lvl4pPr marL="1418763" indent="0">
              <a:buNone/>
              <a:defRPr sz="907"/>
            </a:lvl4pPr>
            <a:lvl5pPr marL="1891685" indent="0">
              <a:buNone/>
              <a:defRPr sz="907"/>
            </a:lvl5pPr>
            <a:lvl6pPr marL="2364605" indent="0">
              <a:buNone/>
              <a:defRPr sz="907"/>
            </a:lvl6pPr>
            <a:lvl7pPr marL="2837527" indent="0">
              <a:buNone/>
              <a:defRPr sz="907"/>
            </a:lvl7pPr>
            <a:lvl8pPr marL="3310448" indent="0">
              <a:buNone/>
              <a:defRPr sz="907"/>
            </a:lvl8pPr>
            <a:lvl9pPr marL="3783368" indent="0">
              <a:buNone/>
              <a:defRPr sz="9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50D659-38C1-41BD-A6E7-FC64475BF4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387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1C1CF2A-1E1C-48F6-A0AD-8787A11AEAA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CS220 Arhitektura računara                                                                                                                           Predavanje br.1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885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D87C35-88C3-4305-9BF2-8A4347136D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493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62489" y="82551"/>
            <a:ext cx="2753783" cy="61483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1133" y="82551"/>
            <a:ext cx="8058151" cy="61483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6D9F72-C30D-40D2-981E-83337C185C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240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134" y="82551"/>
            <a:ext cx="11015133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7F38BF-08E2-4131-9F01-7496060B3C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3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99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A7043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358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8" name="Oval 7"/>
          <p:cNvSpPr/>
          <p:nvPr userDrawn="1"/>
        </p:nvSpPr>
        <p:spPr>
          <a:xfrm>
            <a:off x="8764262" y="6252711"/>
            <a:ext cx="383988" cy="38398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649789" y="6297695"/>
            <a:ext cx="6129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fld id="{F40C7DF9-8086-44E3-AED4-6B4526F4AD44}" type="slidenum">
              <a:rPr lang="sr-Latn-RS" sz="1200" smtClean="0">
                <a:solidFill>
                  <a:srgbClr val="A70431"/>
                </a:solidFill>
              </a:rPr>
              <a:pPr algn="ctr">
                <a:defRPr/>
              </a:pPr>
              <a:t>‹#›</a:t>
            </a:fld>
            <a:endParaRPr lang="en-GB" sz="1200" dirty="0">
              <a:solidFill>
                <a:srgbClr val="A70431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3591855" y="6466972"/>
            <a:ext cx="389241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sr-Latn-RS" sz="800" b="0" dirty="0">
                <a:solidFill>
                  <a:schemeClr val="bg1"/>
                </a:solidFill>
              </a:rPr>
              <a:t>©</a:t>
            </a:r>
            <a:r>
              <a:rPr lang="sr-Latn-CS" altLang="sr-Latn-RS" sz="800" b="0" dirty="0">
                <a:solidFill>
                  <a:schemeClr val="bg1"/>
                </a:solidFill>
              </a:rPr>
              <a:t> UNIVERZITET METROPOLITAN,</a:t>
            </a:r>
            <a:r>
              <a:rPr lang="sr-Latn-CS" altLang="sr-Latn-RS" sz="800" b="0" dirty="0"/>
              <a:t> </a:t>
            </a:r>
            <a:r>
              <a:rPr lang="sr-Latn-CS" altLang="sr-Latn-RS" sz="800" b="0" dirty="0">
                <a:solidFill>
                  <a:schemeClr val="bg1"/>
                </a:solidFill>
              </a:rPr>
              <a:t>Beograd</a:t>
            </a:r>
            <a:r>
              <a:rPr lang="en-GB" altLang="sr-Latn-RS" sz="800" b="0" dirty="0">
                <a:solidFill>
                  <a:schemeClr val="bg1"/>
                </a:solidFill>
              </a:rPr>
              <a:t>   </a:t>
            </a:r>
            <a:r>
              <a:rPr lang="sr-Latn-CS" altLang="sr-Latn-RS" sz="800" b="0" dirty="0">
                <a:solidFill>
                  <a:schemeClr val="bg1"/>
                </a:solidFill>
              </a:rPr>
              <a:t>/   Kopiranje i umnožavanje nije dozvoljeno</a:t>
            </a:r>
            <a:r>
              <a:rPr lang="en-US" altLang="sr-Latn-RS" sz="800" b="0" dirty="0">
                <a:solidFill>
                  <a:schemeClr val="bg1"/>
                </a:solidFill>
              </a:rPr>
              <a:t>.</a:t>
            </a:r>
            <a:endParaRPr lang="en-GB" altLang="sr-Latn-RS" sz="8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8014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600203"/>
            <a:ext cx="10972800" cy="4525963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2" y="6245225"/>
            <a:ext cx="2844800" cy="476250"/>
          </a:xfrm>
          <a:prstGeom prst="rect">
            <a:avLst/>
          </a:prstGeom>
        </p:spPr>
        <p:txBody>
          <a:bodyPr lIns="104306" tIns="52153" rIns="104306" bIns="52153"/>
          <a:lstStyle>
            <a:lvl1pPr>
              <a:defRPr/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5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Arhitektura mikrosistema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4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F9C5283C-F4DF-4D02-8AAC-7272FED5A2C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83516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1"/>
            <a:ext cx="53848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91"/>
            <a:ext cx="53848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609602" y="6245225"/>
            <a:ext cx="2844800" cy="476250"/>
          </a:xfrm>
          <a:prstGeom prst="rect">
            <a:avLst/>
          </a:prstGeom>
        </p:spPr>
        <p:txBody>
          <a:bodyPr lIns="104306" tIns="52153" rIns="104306" bIns="52153"/>
          <a:lstStyle>
            <a:lvl1pPr>
              <a:defRPr/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165605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Arhitektura mikrosistema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737604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DCBA5A4A-63D4-47E0-A54E-FE85B4AC8F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9181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 userDrawn="1"/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A7043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140358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246238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 userDrawn="1"/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A7043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403585"/>
            <a:ext cx="471019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5819614" y="1403585"/>
            <a:ext cx="5534185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166593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 userDrawn="1"/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A7043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2364480"/>
            <a:ext cx="4710192" cy="317616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13" name="Content Placeholder 2"/>
          <p:cNvSpPr>
            <a:spLocks noGrp="1"/>
          </p:cNvSpPr>
          <p:nvPr>
            <p:ph idx="10"/>
          </p:nvPr>
        </p:nvSpPr>
        <p:spPr>
          <a:xfrm>
            <a:off x="5819614" y="2364480"/>
            <a:ext cx="5534185" cy="317616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1433513"/>
            <a:ext cx="4710113" cy="720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 sz="2900" dirty="0">
                <a:solidFill>
                  <a:schemeClr val="bg2">
                    <a:lumMod val="10000"/>
                  </a:schemeClr>
                </a:solidFill>
              </a:rPr>
              <a:t>Click to edit Master title style</a:t>
            </a:r>
            <a:endParaRPr lang="sr-Latn-RS" sz="29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819614" y="1433513"/>
            <a:ext cx="5534185" cy="720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 sz="2900" dirty="0">
                <a:solidFill>
                  <a:schemeClr val="bg2">
                    <a:lumMod val="10000"/>
                  </a:schemeClr>
                </a:solidFill>
              </a:rPr>
              <a:t>Click to edit Master title style</a:t>
            </a:r>
            <a:endParaRPr lang="sr-Latn-RS" sz="29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221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69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1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72922" indent="0" algn="ctr">
              <a:buNone/>
              <a:defRPr/>
            </a:lvl2pPr>
            <a:lvl3pPr marL="945842" indent="0" algn="ctr">
              <a:buNone/>
              <a:defRPr/>
            </a:lvl3pPr>
            <a:lvl4pPr marL="1418763" indent="0" algn="ctr">
              <a:buNone/>
              <a:defRPr/>
            </a:lvl4pPr>
            <a:lvl5pPr marL="1891685" indent="0" algn="ctr">
              <a:buNone/>
              <a:defRPr/>
            </a:lvl5pPr>
            <a:lvl6pPr marL="2364605" indent="0" algn="ctr">
              <a:buNone/>
              <a:defRPr/>
            </a:lvl6pPr>
            <a:lvl7pPr marL="2837527" indent="0" algn="ctr">
              <a:buNone/>
              <a:defRPr/>
            </a:lvl7pPr>
            <a:lvl8pPr marL="3310448" indent="0" algn="ctr">
              <a:buNone/>
              <a:defRPr/>
            </a:lvl8pPr>
            <a:lvl9pPr marL="3783368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FB0D33-5EFA-4CB0-AC84-9B2546E013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6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02CF70-FF85-4CA2-BAD2-CA37AE5133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55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17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5"/>
            <a:ext cx="10363200" cy="1500187"/>
          </a:xfrm>
        </p:spPr>
        <p:txBody>
          <a:bodyPr anchor="b"/>
          <a:lstStyle>
            <a:lvl1pPr marL="0" indent="0">
              <a:buNone/>
              <a:defRPr sz="2086"/>
            </a:lvl1pPr>
            <a:lvl2pPr marL="472922" indent="0">
              <a:buNone/>
              <a:defRPr sz="1904"/>
            </a:lvl2pPr>
            <a:lvl3pPr marL="945842" indent="0">
              <a:buNone/>
              <a:defRPr sz="1632"/>
            </a:lvl3pPr>
            <a:lvl4pPr marL="1418763" indent="0">
              <a:buNone/>
              <a:defRPr sz="1451"/>
            </a:lvl4pPr>
            <a:lvl5pPr marL="1891685" indent="0">
              <a:buNone/>
              <a:defRPr sz="1451"/>
            </a:lvl5pPr>
            <a:lvl6pPr marL="2364605" indent="0">
              <a:buNone/>
              <a:defRPr sz="1451"/>
            </a:lvl6pPr>
            <a:lvl7pPr marL="2837527" indent="0">
              <a:buNone/>
              <a:defRPr sz="1451"/>
            </a:lvl7pPr>
            <a:lvl8pPr marL="3310448" indent="0">
              <a:buNone/>
              <a:defRPr sz="1451"/>
            </a:lvl8pPr>
            <a:lvl9pPr marL="3783368" indent="0">
              <a:buNone/>
              <a:defRPr sz="145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FEFF86-0543-46C7-BFB4-6CB8975EE9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62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image" Target="../media/image6.jpe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image" Target="../media/image5.jpeg"/><Relationship Id="rId2" Type="http://schemas.openxmlformats.org/officeDocument/2006/relationships/slideLayout" Target="../slideLayouts/slideLayout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8C297-E7F7-4713-A634-E235E67DE2F6}" type="datetimeFigureOut">
              <a:rPr lang="sr-Latn-RS" smtClean="0"/>
              <a:t>30.3.2023.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88B42-F024-4245-8DD6-8F60BB68C543}" type="slidenum">
              <a:rPr lang="sr-Latn-RS" smtClean="0"/>
              <a:t>‹#›</a:t>
            </a:fld>
            <a:endParaRPr lang="sr-Latn-R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994119836"/>
              </p:ext>
            </p:extLst>
          </p:nvPr>
        </p:nvGraphicFramePr>
        <p:xfrm>
          <a:off x="0" y="0"/>
          <a:ext cx="1219623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6507800" imgH="9282240" progId="Photoshop.Image.13">
                  <p:embed/>
                </p:oleObj>
              </mc:Choice>
              <mc:Fallback>
                <p:oleObj name="Image" r:id="rId2" imgW="16507800" imgH="9282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623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0674980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7"/>
            <a:ext cx="12192000" cy="68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74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504951"/>
            <a:ext cx="10972800" cy="4725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51" name="Picture 11" descr="Footer"/>
          <p:cNvPicPr>
            <a:picLocks noChangeAspect="1" noChangeArrowheads="1"/>
          </p:cNvPicPr>
          <p:nvPr/>
        </p:nvPicPr>
        <p:blipFill>
          <a:blip r:embed="rId17" cstate="print">
            <a:lum bright="70000" contrast="-70000"/>
            <a:grayscl/>
          </a:blip>
          <a:srcRect r="1666"/>
          <a:stretch>
            <a:fillRect/>
          </a:stretch>
        </p:blipFill>
        <p:spPr bwMode="auto">
          <a:xfrm>
            <a:off x="5" y="6296027"/>
            <a:ext cx="12187767" cy="561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615090" y="6370640"/>
            <a:ext cx="1079499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>
            <a:lvl1pPr algn="r">
              <a:defRPr sz="1270" b="1">
                <a:solidFill>
                  <a:srgbClr val="A70532"/>
                </a:solidFill>
                <a:latin typeface="Arial" pitchFamily="34" charset="0"/>
                <a:cs typeface="+mn-cs"/>
              </a:defRPr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  <a:defRPr/>
            </a:pPr>
            <a:fld id="{71C1CF2A-1E1C-48F6-A0AD-8787A11AEAA5}" type="slidenum">
              <a:rPr lang="en-US" smtClean="0"/>
              <a:pPr defTabSz="829104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/>
          </a:p>
        </p:txBody>
      </p:sp>
      <p:pic>
        <p:nvPicPr>
          <p:cNvPr id="2054" name="Picture 17" descr="HEADER"/>
          <p:cNvPicPr>
            <a:picLocks noChangeAspect="1" noChangeArrowheads="1"/>
          </p:cNvPicPr>
          <p:nvPr/>
        </p:nvPicPr>
        <p:blipFill>
          <a:blip r:embed="rId18" cstate="print">
            <a:lum bright="6000" contrast="12000"/>
          </a:blip>
          <a:srcRect/>
          <a:stretch>
            <a:fillRect/>
          </a:stretch>
        </p:blipFill>
        <p:spPr bwMode="auto">
          <a:xfrm>
            <a:off x="0" y="1190625"/>
            <a:ext cx="12192000" cy="9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5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601134" y="82551"/>
            <a:ext cx="11015133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306" tIns="52153" rIns="104306" bIns="5215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43" name="Rectangle 19"/>
          <p:cNvSpPr>
            <a:spLocks noChangeArrowheads="1"/>
          </p:cNvSpPr>
          <p:nvPr/>
        </p:nvSpPr>
        <p:spPr bwMode="auto">
          <a:xfrm>
            <a:off x="514355" y="6383338"/>
            <a:ext cx="3860800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4585" tIns="47292" rIns="94585" bIns="47292"/>
          <a:lstStyle/>
          <a:p>
            <a:pPr defTabSz="82910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97" b="1">
                <a:solidFill>
                  <a:srgbClr val="A70532"/>
                </a:solidFill>
                <a:cs typeface="Arial" charset="0"/>
              </a:rPr>
              <a:t>©</a:t>
            </a:r>
            <a:r>
              <a:rPr lang="sr-Latn-CS" sz="997" b="1">
                <a:solidFill>
                  <a:srgbClr val="A70532"/>
                </a:solidFill>
                <a:cs typeface="Arial" charset="0"/>
              </a:rPr>
              <a:t> UNIVERZITET METROPOLITAN,</a:t>
            </a:r>
            <a:r>
              <a:rPr lang="sr-Latn-CS" sz="997">
                <a:solidFill>
                  <a:srgbClr val="A70532"/>
                </a:solidFill>
                <a:cs typeface="Arial" charset="0"/>
              </a:rPr>
              <a:t> </a:t>
            </a:r>
            <a:r>
              <a:rPr lang="sr-Latn-CS" sz="997" b="1">
                <a:solidFill>
                  <a:srgbClr val="A70532"/>
                </a:solidFill>
                <a:cs typeface="Arial" charset="0"/>
              </a:rPr>
              <a:t>Beograd</a:t>
            </a:r>
            <a:endParaRPr lang="en-US" sz="997" b="1">
              <a:solidFill>
                <a:srgbClr val="A70532"/>
              </a:solidFill>
              <a:cs typeface="Arial" charset="0"/>
            </a:endParaRPr>
          </a:p>
          <a:p>
            <a:pPr algn="ctr" defTabSz="82910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7" b="1">
                <a:solidFill>
                  <a:srgbClr val="A70532"/>
                </a:solidFill>
                <a:latin typeface="Myriad Pro" pitchFamily="34" charset="0"/>
                <a:cs typeface="Arial" charset="0"/>
              </a:rPr>
              <a:t> </a:t>
            </a:r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59253" y="6373813"/>
            <a:ext cx="7048500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>
            <a:lvl1pPr algn="ctr">
              <a:defRPr sz="997" b="1">
                <a:solidFill>
                  <a:srgbClr val="A70532"/>
                </a:solidFill>
                <a:latin typeface="Arial" pitchFamily="34" charset="0"/>
                <a:cs typeface="+mn-cs"/>
              </a:defRPr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CS220 Arhitektura računara                                                                                                                           Predavanje br.1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17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5pPr>
      <a:lvl6pPr marL="472922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6pPr>
      <a:lvl7pPr marL="945842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7pPr>
      <a:lvl8pPr marL="1418763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8pPr>
      <a:lvl9pPr marL="1891685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9pPr>
    </p:titleStyle>
    <p:bodyStyle>
      <a:lvl1pPr marL="354690" indent="-354690" algn="l" rtl="0" eaLnBrk="0" fontAlgn="base" hangingPunct="0">
        <a:spcBef>
          <a:spcPct val="20000"/>
        </a:spcBef>
        <a:spcAft>
          <a:spcPct val="0"/>
        </a:spcAft>
        <a:buChar char="•"/>
        <a:defRPr sz="2902">
          <a:solidFill>
            <a:schemeClr val="tx1"/>
          </a:solidFill>
          <a:latin typeface="+mn-lt"/>
          <a:ea typeface="+mn-ea"/>
          <a:cs typeface="+mn-cs"/>
        </a:defRPr>
      </a:lvl1pPr>
      <a:lvl2pPr marL="768497" indent="-295576" algn="l" rtl="0" eaLnBrk="0" fontAlgn="base" hangingPunct="0">
        <a:spcBef>
          <a:spcPct val="20000"/>
        </a:spcBef>
        <a:spcAft>
          <a:spcPct val="0"/>
        </a:spcAft>
        <a:buChar char="–"/>
        <a:defRPr sz="2720">
          <a:solidFill>
            <a:schemeClr val="tx1"/>
          </a:solidFill>
          <a:latin typeface="+mn-lt"/>
        </a:defRPr>
      </a:lvl2pPr>
      <a:lvl3pPr marL="1182302" indent="-236461" algn="l" rtl="0" eaLnBrk="0" fontAlgn="base" hangingPunct="0">
        <a:spcBef>
          <a:spcPct val="20000"/>
        </a:spcBef>
        <a:spcAft>
          <a:spcPct val="0"/>
        </a:spcAft>
        <a:buChar char="•"/>
        <a:defRPr sz="2448">
          <a:solidFill>
            <a:schemeClr val="tx1"/>
          </a:solidFill>
          <a:latin typeface="+mn-lt"/>
        </a:defRPr>
      </a:lvl3pPr>
      <a:lvl4pPr marL="1655224" indent="-236461" algn="l" rtl="0" eaLnBrk="0" fontAlgn="base" hangingPunct="0">
        <a:spcBef>
          <a:spcPct val="20000"/>
        </a:spcBef>
        <a:spcAft>
          <a:spcPct val="0"/>
        </a:spcAft>
        <a:buChar char="–"/>
        <a:defRPr sz="2086">
          <a:solidFill>
            <a:schemeClr val="tx1"/>
          </a:solidFill>
          <a:latin typeface="+mn-lt"/>
        </a:defRPr>
      </a:lvl4pPr>
      <a:lvl5pPr marL="2128144" indent="-236461" algn="l" rtl="0" eaLnBrk="0" fontAlgn="base" hangingPunct="0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5pPr>
      <a:lvl6pPr marL="2601066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6pPr>
      <a:lvl7pPr marL="3073987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7pPr>
      <a:lvl8pPr marL="3546907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8pPr>
      <a:lvl9pPr marL="4019829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1pPr>
      <a:lvl2pPr marL="472922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2pPr>
      <a:lvl3pPr marL="945842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3pPr>
      <a:lvl4pPr marL="1418763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4pPr>
      <a:lvl5pPr marL="1891685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5pPr>
      <a:lvl6pPr marL="2364605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6pPr>
      <a:lvl7pPr marL="2837527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7pPr>
      <a:lvl8pPr marL="3310448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8pPr>
      <a:lvl9pPr marL="3783368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793698" y="2768374"/>
            <a:ext cx="4604658" cy="76944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sr-Latn-RS" sz="4400" b="1" dirty="0">
                <a:solidFill>
                  <a:srgbClr val="A70431"/>
                </a:solidFill>
              </a:rPr>
              <a:t>COSMAC CDP 1802</a:t>
            </a:r>
            <a:endParaRPr lang="sr-Latn-RS" altLang="sr-Latn-RS" sz="4400" b="1" dirty="0">
              <a:solidFill>
                <a:srgbClr val="A7043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E4735C-DE50-AE6F-6C97-3FD5290DB12F}"/>
              </a:ext>
            </a:extLst>
          </p:cNvPr>
          <p:cNvSpPr txBox="1"/>
          <p:nvPr/>
        </p:nvSpPr>
        <p:spPr>
          <a:xfrm>
            <a:off x="4056529" y="3537815"/>
            <a:ext cx="407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Predmet</a:t>
            </a:r>
            <a:r>
              <a:rPr lang="en-US" dirty="0"/>
              <a:t>: CS120 – </a:t>
            </a:r>
            <a:r>
              <a:rPr lang="en-US" dirty="0" err="1"/>
              <a:t>Organizacija</a:t>
            </a:r>
            <a:r>
              <a:rPr lang="en-US" dirty="0"/>
              <a:t> Ra</a:t>
            </a:r>
            <a:r>
              <a:rPr lang="sr-Latn-RS" dirty="0"/>
              <a:t>čunara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67A879-1A57-8F68-A54D-AA5305C154FC}"/>
              </a:ext>
            </a:extLst>
          </p:cNvPr>
          <p:cNvSpPr txBox="1"/>
          <p:nvPr/>
        </p:nvSpPr>
        <p:spPr>
          <a:xfrm>
            <a:off x="3793698" y="4545105"/>
            <a:ext cx="4341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2400" dirty="0"/>
              <a:t>Student: Petar Otović 5460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2287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z="4000" b="1" dirty="0"/>
              <a:t>Sadržaj</a:t>
            </a:r>
            <a:endParaRPr lang="sr-Latn-RS" sz="3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8785"/>
            <a:ext cx="10515600" cy="4818438"/>
          </a:xfrm>
        </p:spPr>
        <p:txBody>
          <a:bodyPr>
            <a:normAutofit/>
          </a:bodyPr>
          <a:lstStyle/>
          <a:p>
            <a:pPr algn="just">
              <a:spcBef>
                <a:spcPts val="200"/>
              </a:spcBef>
            </a:pPr>
            <a:r>
              <a:rPr lang="sr-Latn-RS" dirty="0"/>
              <a:t>3. Slajd – Istorija i zanimljivosti</a:t>
            </a:r>
          </a:p>
          <a:p>
            <a:pPr algn="just">
              <a:spcBef>
                <a:spcPts val="200"/>
              </a:spcBef>
            </a:pPr>
            <a:r>
              <a:rPr lang="sr-Latn-RS" dirty="0"/>
              <a:t>4. Slajd – Osobine procesora</a:t>
            </a:r>
          </a:p>
          <a:p>
            <a:pPr algn="just">
              <a:spcBef>
                <a:spcPts val="200"/>
              </a:spcBef>
            </a:pPr>
            <a:r>
              <a:rPr lang="sr-Latn-RS" dirty="0"/>
              <a:t>5. Slajd – Zaključak</a:t>
            </a:r>
          </a:p>
        </p:txBody>
      </p:sp>
    </p:spTree>
    <p:extLst>
      <p:ext uri="{BB962C8B-B14F-4D97-AF65-F5344CB8AC3E}">
        <p14:creationId xmlns:p14="http://schemas.microsoft.com/office/powerpoint/2010/main" val="114753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2933B-A2B6-7E83-D4BF-46BDC1B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b="1" dirty="0"/>
              <a:t>Istorija i zanimljivosti o procesoru</a:t>
            </a:r>
            <a:endParaRPr lang="en-GB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FDB6A0-3C2A-4C73-3EB5-D89B1A6D6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76" y="1871569"/>
            <a:ext cx="2967703" cy="32762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E93341-8B46-B6D3-A698-75DA92D8EAC7}"/>
              </a:ext>
            </a:extLst>
          </p:cNvPr>
          <p:cNvSpPr txBox="1"/>
          <p:nvPr/>
        </p:nvSpPr>
        <p:spPr>
          <a:xfrm>
            <a:off x="4096871" y="2423257"/>
            <a:ext cx="7117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- PECOM 64 verzija kućnog računara koja se proizvodila u EI Niš.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4E0B99-82D8-7259-3950-BF77D221CDE2}"/>
              </a:ext>
            </a:extLst>
          </p:cNvPr>
          <p:cNvSpPr txBox="1"/>
          <p:nvPr/>
        </p:nvSpPr>
        <p:spPr>
          <a:xfrm>
            <a:off x="4096871" y="3244334"/>
            <a:ext cx="6176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- Koristio je procesor (Cosmac) CDP 1802 koji je radio na 2.8 Mhz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25F371-4D30-566B-4FCD-E14AF5666B66}"/>
              </a:ext>
            </a:extLst>
          </p:cNvPr>
          <p:cNvSpPr txBox="1"/>
          <p:nvPr/>
        </p:nvSpPr>
        <p:spPr>
          <a:xfrm>
            <a:off x="4096871" y="3989293"/>
            <a:ext cx="5853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- Izdržljiv na veoma niske i visoke temperature pa se koristio za mnoge svemirske programe.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8620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21BDB-5C0A-5A77-5368-8621A175E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Osobine</a:t>
            </a:r>
            <a:r>
              <a:rPr lang="en-US" b="1" dirty="0"/>
              <a:t> </a:t>
            </a:r>
            <a:r>
              <a:rPr lang="en-US" b="1" dirty="0" err="1"/>
              <a:t>procesora</a:t>
            </a:r>
            <a:endParaRPr lang="en-GB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62F8B0-DAF2-5EA9-FCF6-02B9733E6A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910" y="2416175"/>
            <a:ext cx="3991429" cy="20256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74C73C-CAEF-49A3-013C-542C9F12B110}"/>
              </a:ext>
            </a:extLst>
          </p:cNvPr>
          <p:cNvSpPr txBox="1"/>
          <p:nvPr/>
        </p:nvSpPr>
        <p:spPr>
          <a:xfrm>
            <a:off x="5038165" y="1907081"/>
            <a:ext cx="6315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 </a:t>
            </a:r>
            <a:r>
              <a:rPr lang="en-GB" sz="1800" dirty="0" err="1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mikroprocesor</a:t>
            </a:r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"</a:t>
            </a:r>
            <a:r>
              <a:rPr lang="en-GB" sz="1800" dirty="0" err="1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Cosmac</a:t>
            </a:r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" CDP 1802 koji je radio </a:t>
            </a:r>
            <a:r>
              <a:rPr lang="en-GB" sz="1800" dirty="0" err="1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na</a:t>
            </a:r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2.8 MHz 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6FE902-B1EC-E703-9BED-2C666B4082CE}"/>
              </a:ext>
            </a:extLst>
          </p:cNvPr>
          <p:cNvSpPr txBox="1"/>
          <p:nvPr/>
        </p:nvSpPr>
        <p:spPr>
          <a:xfrm>
            <a:off x="5038165" y="2500111"/>
            <a:ext cx="5629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 </a:t>
            </a:r>
            <a:r>
              <a:rPr lang="en-GB" sz="1800" dirty="0" err="1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velika</a:t>
            </a:r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izržljivost</a:t>
            </a:r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na</a:t>
            </a:r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niske</a:t>
            </a:r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temperature </a:t>
            </a:r>
            <a:r>
              <a:rPr lang="en-GB" sz="1800" dirty="0" err="1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</a:t>
            </a:r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druge</a:t>
            </a:r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ekstremne</a:t>
            </a:r>
            <a:r>
              <a:rPr lang="en-GB" sz="1800" dirty="0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5050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uslove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212A1C-4EC2-1E2C-870B-6C29CECDE826}"/>
              </a:ext>
            </a:extLst>
          </p:cNvPr>
          <p:cNvSpPr txBox="1"/>
          <p:nvPr/>
        </p:nvSpPr>
        <p:spPr>
          <a:xfrm>
            <a:off x="5038165" y="3273729"/>
            <a:ext cx="5809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Istorijski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je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poznat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kao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prvi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CMOS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mikroprocesor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07703E-B185-1827-DA61-BC51C8E160A1}"/>
              </a:ext>
            </a:extLst>
          </p:cNvPr>
          <p:cNvSpPr txBox="1"/>
          <p:nvPr/>
        </p:nvSpPr>
        <p:spPr>
          <a:xfrm>
            <a:off x="5038165" y="3857777"/>
            <a:ext cx="5665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Prvi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jezik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visokog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nivoa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dostupan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za 1802 bio je Forth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092816-8629-15F5-8F75-A35F485F2405}"/>
              </a:ext>
            </a:extLst>
          </p:cNvPr>
          <p:cNvSpPr txBox="1"/>
          <p:nvPr/>
        </p:nvSpPr>
        <p:spPr>
          <a:xfrm>
            <a:off x="5038165" y="4441825"/>
            <a:ext cx="5755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 CDP 1802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ima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statički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CMOS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dizajn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bez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minimalne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frekvencije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takta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4960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7D4C9-3447-5CAD-F84F-ED17A7230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ctr"/>
            <a:r>
              <a:rPr lang="en-US" sz="8000" dirty="0"/>
              <a:t>HVALA NA PAZNJI</a:t>
            </a:r>
            <a:endParaRPr lang="en-GB" sz="8000" dirty="0"/>
          </a:p>
        </p:txBody>
      </p:sp>
    </p:spTree>
    <p:extLst>
      <p:ext uri="{BB962C8B-B14F-4D97-AF65-F5344CB8AC3E}">
        <p14:creationId xmlns:p14="http://schemas.microsoft.com/office/powerpoint/2010/main" val="339737396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3C7963E8-2E92-4051-8841-17B6C509787B}" vid="{B4AD632A-5109-4449-AC02-876F02E701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3C7963E8-2E92-4051-8841-17B6C509787B}" vid="{F0C5EFAE-7693-46CA-AAA3-4BE31CEE6DB5}"/>
    </a:ext>
  </a:extLst>
</a:theme>
</file>

<file path=ppt/theme/theme3.xml><?xml version="1.0" encoding="utf-8"?>
<a:theme xmlns:a="http://schemas.openxmlformats.org/drawingml/2006/main" name="METROPOLITAN - Predavanje">
  <a:themeElements>
    <a:clrScheme name="METROPOLITAN - Predavanj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ETROPOLITAN - Predavanj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ETROPOLITAN - Predavanj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14006</TotalTime>
  <Words>141</Words>
  <Application>Microsoft Office PowerPoint</Application>
  <PresentationFormat>Widescreen</PresentationFormat>
  <Paragraphs>18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Myriad Pro</vt:lpstr>
      <vt:lpstr>Custom Design</vt:lpstr>
      <vt:lpstr>Office Theme</vt:lpstr>
      <vt:lpstr>METROPOLITAN - Predavanje</vt:lpstr>
      <vt:lpstr>Image</vt:lpstr>
      <vt:lpstr>PowerPoint Presentation</vt:lpstr>
      <vt:lpstr>Sadržaj</vt:lpstr>
      <vt:lpstr>Istorija i zanimljivosti o procesoru</vt:lpstr>
      <vt:lpstr>Osobine procesora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dizajn sluzba;Nemanja Zdravkovic</dc:creator>
  <cp:lastModifiedBy>Petar Otovic</cp:lastModifiedBy>
  <cp:revision>516</cp:revision>
  <dcterms:created xsi:type="dcterms:W3CDTF">2015-09-11T12:39:33Z</dcterms:created>
  <dcterms:modified xsi:type="dcterms:W3CDTF">2023-03-30T07:26:31Z</dcterms:modified>
</cp:coreProperties>
</file>

<file path=docProps/thumbnail.jpeg>
</file>